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257" r:id="rId3"/>
    <p:sldId id="358" r:id="rId4"/>
    <p:sldId id="359" r:id="rId5"/>
    <p:sldId id="360" r:id="rId6"/>
    <p:sldId id="361" r:id="rId7"/>
    <p:sldId id="362" r:id="rId8"/>
    <p:sldId id="363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</p:sldIdLst>
  <p:sldSz cx="10693400" cy="7561263"/>
  <p:notesSz cx="6858000" cy="9144000"/>
  <p:defaultTextStyle>
    <a:defPPr>
      <a:defRPr lang="cs-CZ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60" y="4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5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4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8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49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61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5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85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6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2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9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32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7EED-4650-411B-B4AA-53A4DAD5BEE9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AD12-68EE-4079-BE75-2129FB49D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51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5088"/>
            <a:ext cx="8532446" cy="603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86870" y="3164718"/>
            <a:ext cx="5333823" cy="909826"/>
          </a:xfrm>
        </p:spPr>
        <p:txBody>
          <a:bodyPr>
            <a:normAutofit/>
          </a:bodyPr>
          <a:lstStyle/>
          <a:p>
            <a:pPr algn="r"/>
            <a:r>
              <a:rPr lang="cs-CZ" sz="2228" b="1" dirty="0">
                <a:solidFill>
                  <a:srgbClr val="D52F2F"/>
                </a:solidFill>
              </a:rPr>
              <a:t>Petr Novák - 2019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35670" y="4311451"/>
            <a:ext cx="6185177" cy="916503"/>
          </a:xfrm>
        </p:spPr>
        <p:txBody>
          <a:bodyPr>
            <a:normAutofit/>
          </a:bodyPr>
          <a:lstStyle/>
          <a:p>
            <a:pPr algn="r"/>
            <a:r>
              <a:rPr lang="cs-CZ" sz="3501" b="1" dirty="0">
                <a:solidFill>
                  <a:srgbClr val="D52F2F"/>
                </a:solidFill>
              </a:rPr>
              <a:t>POSLEDNÍCH 30 SEKUND</a:t>
            </a:r>
          </a:p>
        </p:txBody>
      </p:sp>
    </p:spTree>
    <p:extLst>
      <p:ext uri="{BB962C8B-B14F-4D97-AF65-F5344CB8AC3E}">
        <p14:creationId xmlns:p14="http://schemas.microsoft.com/office/powerpoint/2010/main" val="66871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320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Utkání Dukla-Lovosice. Čas 59:45. Hráč Dukly střílí, míč končí za brankou Lovosic. Poté, co  brankář Lovosic provede hod brankáře, dopustí se družstvo Dukly špatného střídání.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Vyloučení hráče Dukly na 2´, VH pro Lovosice.</a:t>
            </a:r>
          </a:p>
        </p:txBody>
      </p:sp>
    </p:spTree>
    <p:extLst>
      <p:ext uri="{BB962C8B-B14F-4D97-AF65-F5344CB8AC3E}">
        <p14:creationId xmlns:p14="http://schemas.microsoft.com/office/powerpoint/2010/main" val="4713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60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536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Utkání Dukla-Lovosice. Čas 59:45. Hráč Dukly střílí, míč končí za brankou Lovosic. Družstvo Lovosic jde do RÚ. Na hrací plochu vbíhá další hráč Dukly (nadpočetný), který sevře hráče Lovosic v RÚ. Mezi hráčem Lovosic a brankářem už nebyl žádný obránce.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Dukly (Č+M karta), 7-m hod pro Lovosice, DŘ.</a:t>
            </a:r>
          </a:p>
        </p:txBody>
      </p:sp>
    </p:spTree>
    <p:extLst>
      <p:ext uri="{BB962C8B-B14F-4D97-AF65-F5344CB8AC3E}">
        <p14:creationId xmlns:p14="http://schemas.microsoft.com/office/powerpoint/2010/main" val="350736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248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Utkání Dukla-Lovosice. Čas 59:45. Hráč Dukly střílí, míč končí za brankou Lovosic. Poté, co  brankář Lovosic provede hod brankáře, dopustí se družstvo Lovosic špatného střídání.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Vyloučení hráče Lovosic na 2´, VH pro Duklu.</a:t>
            </a:r>
          </a:p>
        </p:txBody>
      </p:sp>
    </p:spTree>
    <p:extLst>
      <p:ext uri="{BB962C8B-B14F-4D97-AF65-F5344CB8AC3E}">
        <p14:creationId xmlns:p14="http://schemas.microsoft.com/office/powerpoint/2010/main" val="39903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176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Utkání Dukla-Lovosice. Čas 59:45. Hráč Dukly střílí, míč končí za brankou Lovosic. Dříve, než brankář Lovosic provede hod brankáře, dopustí se družstvo Lovosic špatného střídání.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Vyloučení hráče Lovosic na 2´, hod brankáře Lovosic.</a:t>
            </a:r>
          </a:p>
        </p:txBody>
      </p:sp>
    </p:spTree>
    <p:extLst>
      <p:ext uri="{BB962C8B-B14F-4D97-AF65-F5344CB8AC3E}">
        <p14:creationId xmlns:p14="http://schemas.microsoft.com/office/powerpoint/2010/main" val="10665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176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Utkání Hranice-Kopřivnice. Čas 59:45. Družstvo Hranic je v útoku, zhruba 12 metrů od branky soupeře. Hráč Kopřivnice zasáhne hráče Hranic do obličeje při obranném zákroku (způsobem ohrožujícím zdraví protihráče).</a:t>
            </a:r>
          </a:p>
          <a:p>
            <a:pPr marL="0" indent="0">
              <a:buNone/>
            </a:pPr>
            <a:r>
              <a:rPr lang="cs-CZ" dirty="0"/>
              <a:t>Jak bude hra pokračovat?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Kopřivnice, 7-m  hod pro Hranice.</a:t>
            </a:r>
          </a:p>
        </p:txBody>
      </p:sp>
    </p:spTree>
    <p:extLst>
      <p:ext uri="{BB962C8B-B14F-4D97-AF65-F5344CB8AC3E}">
        <p14:creationId xmlns:p14="http://schemas.microsoft.com/office/powerpoint/2010/main" val="27671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104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Utkání Hranice-Kopřivnice. Čas 59:45. Kopřivnice je v útoku a je nařízen VH ve prospěch Kopřivnice. Hráč Hranic, u kterého skončil míč, jej zvedne a položí za sebe směrem k brance.</a:t>
            </a:r>
          </a:p>
          <a:p>
            <a:pPr marL="0" indent="0">
              <a:buNone/>
            </a:pPr>
            <a:r>
              <a:rPr lang="cs-CZ" dirty="0"/>
              <a:t>Jak bude hra pokračovat?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Hranic, 7-m  hod pro Kopřivnici.</a:t>
            </a:r>
          </a:p>
        </p:txBody>
      </p:sp>
    </p:spTree>
    <p:extLst>
      <p:ext uri="{BB962C8B-B14F-4D97-AF65-F5344CB8AC3E}">
        <p14:creationId xmlns:p14="http://schemas.microsoft.com/office/powerpoint/2010/main" val="188846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176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Utkání Hranice-Kopřivnice. Čas 59:45. Kopřivnice je v útoku a je nařízen VH ve prospěch Kopřivnice, zároveň je vyloučen hráč Hranic. Rozhodčí zastaví hrací dobu (TO). Hráč Hranic, u kterého skončil míč, jej zvedne a položí za sebe směrem k brance.</a:t>
            </a:r>
          </a:p>
          <a:p>
            <a:pPr marL="0" indent="0">
              <a:buNone/>
            </a:pPr>
            <a:r>
              <a:rPr lang="cs-CZ" dirty="0"/>
              <a:t>Jak bude hra pokračovat?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Volný hod pro Kopřivnici na zapískání.</a:t>
            </a:r>
          </a:p>
        </p:txBody>
      </p:sp>
    </p:spTree>
    <p:extLst>
      <p:ext uri="{BB962C8B-B14F-4D97-AF65-F5344CB8AC3E}">
        <p14:creationId xmlns:p14="http://schemas.microsoft.com/office/powerpoint/2010/main" val="146388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248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Utkání Nové Veselí – Zubří. Čas 59:45. Družstvo Zubří je v držení míče, ale stále na svém polovině hrací plochy. Rozhodčí nařídí VH pro Zubří. Dříve, než je hod proveden pokřikuje jeden z funkcionářů N. Veselí na rozhodčího: „To jsi neviděl ten průraz“?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funkcionáře N. Veselí, 7-m hod pro Zubří.</a:t>
            </a:r>
          </a:p>
        </p:txBody>
      </p:sp>
    </p:spTree>
    <p:extLst>
      <p:ext uri="{BB962C8B-B14F-4D97-AF65-F5344CB8AC3E}">
        <p14:creationId xmlns:p14="http://schemas.microsoft.com/office/powerpoint/2010/main" val="33271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2" y="1243947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752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Utkání Nové Veselí – Zubří. Čas 59:45. Družstvo Zubří je v držení míče, ale stále na svém polovině hrací plochy. Jeden z funkcionářů N. Veselí pokřikuje na rozhodčího: „To jsi neviděl ten faul“?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VH pro Zubří, napomenutí (ŽK) funkcionáře N. Veselí.</a:t>
            </a:r>
          </a:p>
        </p:txBody>
      </p:sp>
    </p:spTree>
    <p:extLst>
      <p:ext uri="{BB962C8B-B14F-4D97-AF65-F5344CB8AC3E}">
        <p14:creationId xmlns:p14="http://schemas.microsoft.com/office/powerpoint/2010/main" val="147792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032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Utkání Nové Veselí – Zubří. Čas 59:45. Družstvo Zubří je v držení míče, ale stále na svém polovině hrací plochy. Jeden z funkcionářů N. Veselí pokřikuje na rozhodčího: „To jsi neviděl ten faul, ty kokote“?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funkcionáře N. Veselí (Č+M karta), 7-m hod pro Zubří.</a:t>
            </a:r>
          </a:p>
        </p:txBody>
      </p:sp>
    </p:spTree>
    <p:extLst>
      <p:ext uri="{BB962C8B-B14F-4D97-AF65-F5344CB8AC3E}">
        <p14:creationId xmlns:p14="http://schemas.microsoft.com/office/powerpoint/2010/main" val="248206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/>
              <a:t>8:10 </a:t>
            </a:r>
            <a:r>
              <a:rPr lang="cs-CZ" sz="3600" b="1" dirty="0"/>
              <a:t>Diskvalifikace za mimořádné nesportovní chování (vyžaduje písemné hlášení)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dirty="0"/>
              <a:t>V případech porušení pravidel, která odpovídají bodu c) nebo d) níže, bude nařízen 7m hod pro družstvo soupeře. </a:t>
            </a:r>
          </a:p>
          <a:p>
            <a:pPr marL="0" indent="0">
              <a:buNone/>
            </a:pPr>
            <a:r>
              <a:rPr lang="cs-CZ" sz="4000" dirty="0"/>
              <a:t>c) jestliže je během posledních 30 sekund </a:t>
            </a:r>
            <a:r>
              <a:rPr lang="cs-CZ" sz="4000" dirty="0">
                <a:solidFill>
                  <a:srgbClr val="FF0000"/>
                </a:solidFill>
              </a:rPr>
              <a:t>utkání míč mimo hru a hráč nebo funkcionář </a:t>
            </a:r>
            <a:r>
              <a:rPr lang="cs-CZ" sz="4000" dirty="0"/>
              <a:t>družstva brání nebo zdržuje provedení hodu protihráčem s cílem zabránit soupeři v možnosti vystřelit na branku nebo dostat se do vyložené brankové příležitost, </a:t>
            </a:r>
            <a:r>
              <a:rPr lang="cs-CZ" sz="4000" dirty="0">
                <a:solidFill>
                  <a:srgbClr val="FF0000"/>
                </a:solidFill>
              </a:rPr>
              <a:t>bude takový hráč nebo funkcionář diskvalifikován a bude nařízen 7m hod pro družstvo soupeře.</a:t>
            </a:r>
            <a:r>
              <a:rPr lang="cs-CZ" sz="4000" dirty="0"/>
              <a:t> Toto se posuzuje jako mimořádně nesportovní chování a zahrnuje to všechny typy zásahů do provedení hodu (např. jen s omezeným fyzickým kontaktem, přerušení přihrávky, bránění v chycení míče, nevydání míče soupeři).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20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3960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Utkání Brno - Maloměřice. Čas 59:45. Družstvo Brna je v útoku. Jako následek faulu hráče Maloměřic, nařídí rozhodčí VH pro Brno. Faulovaný útočník Brna, v reakci na předchozí zákrok, udeří pěstí hráče Maloměřic.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Brna, VH pro Brno.</a:t>
            </a:r>
          </a:p>
        </p:txBody>
      </p:sp>
    </p:spTree>
    <p:extLst>
      <p:ext uri="{BB962C8B-B14F-4D97-AF65-F5344CB8AC3E}">
        <p14:creationId xmlns:p14="http://schemas.microsoft.com/office/powerpoint/2010/main" val="41754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3888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Utkání Frýdek-Místek – Jičín. Čas 59:45. Rozhodčí nařídí VH pro F. Místek. Dříve, než stračí hráč F. Místku hod provést, vyběhne z obrany hráč Jičína a vyrazí mu míč z ruky.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Jičína, 7-m hod pro F. Místek.</a:t>
            </a:r>
          </a:p>
        </p:txBody>
      </p:sp>
    </p:spTree>
    <p:extLst>
      <p:ext uri="{BB962C8B-B14F-4D97-AF65-F5344CB8AC3E}">
        <p14:creationId xmlns:p14="http://schemas.microsoft.com/office/powerpoint/2010/main" val="27515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104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Utkání Frýdek-Místek – Jičín. Čas 59:55. Rozhodčí nařídili VH pro FM a vyloučili hráče Jičína (TO). Hráč FM se rozhodl provést hod jako přímo střílenou střelu na bránu. Rozhodčí píská k provedení hodu, z obrany Jičína vybíhá hráč proti hráči provádějícímu hod a přiblíží se k němu na 2 m.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Jičína, 7-m hod pro Frýdek Místek.</a:t>
            </a:r>
          </a:p>
        </p:txBody>
      </p:sp>
    </p:spTree>
    <p:extLst>
      <p:ext uri="{BB962C8B-B14F-4D97-AF65-F5344CB8AC3E}">
        <p14:creationId xmlns:p14="http://schemas.microsoft.com/office/powerpoint/2010/main" val="52703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3888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Utkání Frýdek-Místek – Jičín. Po konci řádné hrací doby (60:00) je ještě nutné provést VH ve prospěch družstva Jičína. Rozhodčí píská k provedení hodu, z obrany Frýdku-Místku vybíhá hráč a vyrazí hráči Jičína (provádějícímu hod) míč z ruky.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Vyloučení hráče F. Místku, opakování VH pro Jičín.</a:t>
            </a:r>
          </a:p>
        </p:txBody>
      </p:sp>
    </p:spTree>
    <p:extLst>
      <p:ext uri="{BB962C8B-B14F-4D97-AF65-F5344CB8AC3E}">
        <p14:creationId xmlns:p14="http://schemas.microsoft.com/office/powerpoint/2010/main" val="42149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91" y="3582915"/>
            <a:ext cx="9223058" cy="1162629"/>
          </a:xfrm>
        </p:spPr>
        <p:txBody>
          <a:bodyPr/>
          <a:lstStyle/>
          <a:p>
            <a:pPr algn="ctr"/>
            <a:r>
              <a:rPr lang="cs-CZ" dirty="0"/>
              <a:t>DOTAZY???</a:t>
            </a:r>
          </a:p>
        </p:txBody>
      </p:sp>
    </p:spTree>
    <p:extLst>
      <p:ext uri="{BB962C8B-B14F-4D97-AF65-F5344CB8AC3E}">
        <p14:creationId xmlns:p14="http://schemas.microsoft.com/office/powerpoint/2010/main" val="586797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91" y="3582915"/>
            <a:ext cx="9223058" cy="1162629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39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/>
              <a:t>8:10 </a:t>
            </a:r>
            <a:r>
              <a:rPr lang="cs-CZ" sz="3600" b="1" dirty="0"/>
              <a:t>Diskvalifikace za mimořádné nesportovní chování (vyžaduje písemné hlášení)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dirty="0"/>
              <a:t>d) </a:t>
            </a:r>
            <a:r>
              <a:rPr lang="cs-CZ" sz="4000" dirty="0">
                <a:solidFill>
                  <a:srgbClr val="FF0000"/>
                </a:solidFill>
              </a:rPr>
              <a:t>jestliže je během posledních 30 sekund utkání míč ve hře </a:t>
            </a:r>
            <a:r>
              <a:rPr lang="cs-CZ" sz="4000" dirty="0"/>
              <a:t>a družstvo soupeře zabrání družstvu, které je v držení míče, v možnosti vystřelit na branku nebo dostat se do vyložené brankové příležitosti: </a:t>
            </a:r>
          </a:p>
          <a:p>
            <a:pPr marL="0" indent="0">
              <a:buNone/>
            </a:pPr>
            <a:r>
              <a:rPr lang="cs-CZ" sz="4000" dirty="0"/>
              <a:t>a. použitím zákroku odpovídajícího pravidlům 8:5 nebo 8:6, stejně jako 8:10a nebo 8:10b (</a:t>
            </a:r>
            <a:r>
              <a:rPr lang="cs-CZ" sz="4000" dirty="0" err="1"/>
              <a:t>ii</a:t>
            </a:r>
            <a:r>
              <a:rPr lang="cs-CZ" sz="4000" dirty="0"/>
              <a:t>) ze strany bránícího hráče, </a:t>
            </a:r>
          </a:p>
          <a:p>
            <a:pPr marL="0" indent="0">
              <a:buNone/>
            </a:pPr>
            <a:r>
              <a:rPr lang="cs-CZ" sz="4000" dirty="0"/>
              <a:t>b. porušením pravidel 8:10a nebo 8:10b (i) ze strany funkcionáře družstva, </a:t>
            </a:r>
          </a:p>
          <a:p>
            <a:r>
              <a:rPr lang="cs-CZ" sz="4000" dirty="0"/>
              <a:t>bude takový hráč nebo funkcionář diskvalifikován podle odpovídajícího pravidla a zároveň bude nařízen 7m hod pro družstvo, které má míč v držení. </a:t>
            </a:r>
          </a:p>
          <a:p>
            <a:r>
              <a:rPr lang="cs-CZ" sz="4000" dirty="0"/>
              <a:t>Pokud faulovaný hráč nebo jeho spoluhráč vstřelí gól dříve, než bude hra přerušena, nebude již 7m hod nařízen.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97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646779"/>
          </a:xfrm>
        </p:spPr>
        <p:txBody>
          <a:bodyPr>
            <a:noAutofit/>
          </a:bodyPr>
          <a:lstStyle/>
          <a:p>
            <a:pPr algn="l"/>
            <a:r>
              <a:rPr lang="cs-CZ" sz="4000" dirty="0">
                <a:solidFill>
                  <a:srgbClr val="FF0000"/>
                </a:solidFill>
              </a:rPr>
              <a:t>Nezapomeňte: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71005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Pravidlo 8:10 c) + d), tzn. 7-m + D se týká pouze provinění </a:t>
            </a:r>
            <a:r>
              <a:rPr lang="cs-CZ" sz="4000" dirty="0">
                <a:solidFill>
                  <a:srgbClr val="FF0000"/>
                </a:solidFill>
              </a:rPr>
              <a:t>bránícího</a:t>
            </a:r>
            <a:r>
              <a:rPr lang="cs-CZ" sz="4000" dirty="0"/>
              <a:t> družstva.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V případě, že je </a:t>
            </a:r>
            <a:r>
              <a:rPr lang="cs-CZ" sz="4000" dirty="0">
                <a:solidFill>
                  <a:srgbClr val="FF0000"/>
                </a:solidFill>
              </a:rPr>
              <a:t>zastavena hrací doba (TO</a:t>
            </a:r>
            <a:r>
              <a:rPr lang="cs-CZ" sz="4000" dirty="0"/>
              <a:t>), nelze pravidlo 8:10 c) + d) aplikovat.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Pravidlo 8:10 c) + d) je nutné aplikovat nejenom v posledních 30 s utkání, ale také v posledních 30 s každého případného prodloužení (59:30-60:00, 69:30-70:00, 79:00-80:00).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Diskvalifikace v posledních 30 s utkání již není spojena povinně s modrou kartou, jedná-li se ale o diskvalifikace dle pravidla 8:6 a 8:10 a) a b) musí být modrá karta udělena a podána zpráva řídícímu orgánu.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Pozor na hody prováděné po čase – především VH.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Velký důraz je kladen na delegáta utkání – nutnost rozlišit špatné střídání a vstup nadpočetného hráče (7-m + 2´, 7-m + D, 7-m + D+).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63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646779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Posledních 30 s – mýty a fakta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7100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dirty="0"/>
              <a:t>Každá diskvalifikace v posledních 30 s utkání je spojena s nařízením 7-m hodu.</a:t>
            </a:r>
            <a:r>
              <a:rPr lang="cs-CZ" sz="4000" dirty="0">
                <a:solidFill>
                  <a:srgbClr val="FF0000"/>
                </a:solidFill>
              </a:rPr>
              <a:t> – mýtus – pozor na pravidlo 8:9 </a:t>
            </a:r>
          </a:p>
          <a:p>
            <a:pPr marL="0" indent="0">
              <a:buNone/>
            </a:pPr>
            <a:r>
              <a:rPr lang="cs-CZ" sz="4000" dirty="0"/>
              <a:t>a) odhození nebo udeření míče po výroku rozhodčích demonstrativním způsobem; </a:t>
            </a:r>
            <a:r>
              <a:rPr lang="cs-CZ" sz="4000" dirty="0">
                <a:solidFill>
                  <a:srgbClr val="FF0000"/>
                </a:solidFill>
              </a:rPr>
              <a:t>lze hodnotit jako zdržování hodu – 7-m + D dle 8:10 c)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b) brankář demonstrativně odmítá chytat 7m hod; </a:t>
            </a:r>
            <a:r>
              <a:rPr lang="cs-CZ" sz="4000" dirty="0">
                <a:solidFill>
                  <a:srgbClr val="FF0000"/>
                </a:solidFill>
              </a:rPr>
              <a:t>- 7-m hod je již nařízen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c) úmyslné hození míče na protihráče po přerušení hry; může být také kvalifikováno jako „zvláště bezohledný zákrok“ podle 8:6 výše, pokud je vedeno velkou silou z velmi malé vzdálenosti); </a:t>
            </a:r>
            <a:r>
              <a:rPr lang="cs-CZ" sz="4000" dirty="0">
                <a:solidFill>
                  <a:srgbClr val="FF0000"/>
                </a:solidFill>
              </a:rPr>
              <a:t>- provinění útočníka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d) nastřelení brankáře do hlavy ze 7m hodu, pokud brankář nepohyboval svou hlavou do směru letu míče; </a:t>
            </a:r>
            <a:r>
              <a:rPr lang="cs-CZ" sz="4000" dirty="0">
                <a:solidFill>
                  <a:srgbClr val="FF0000"/>
                </a:solidFill>
              </a:rPr>
              <a:t>- provinění útočníka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e) nastřelení obránce do hlavy z volného hodu, pokud tento obránce nepohyboval svou hlavou do směru letu míče; </a:t>
            </a:r>
            <a:r>
              <a:rPr lang="cs-CZ" sz="4000" dirty="0">
                <a:solidFill>
                  <a:srgbClr val="FF0000"/>
                </a:solidFill>
              </a:rPr>
              <a:t>- provinění útočníka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f) oplácení poté, co byl hráč sám faulován </a:t>
            </a:r>
            <a:r>
              <a:rPr lang="cs-CZ" sz="4000" dirty="0">
                <a:solidFill>
                  <a:srgbClr val="FF0000"/>
                </a:solidFill>
              </a:rPr>
              <a:t>– pravděpodobně provinění útočníka (v případě obránce zdržování hodu).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01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646779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Posledních 30 s – mýty a fakta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7100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4000" dirty="0"/>
              <a:t>Každá diskvalifikace v posledních 30 s utkání je spojena s nařízením 7-m hodu.</a:t>
            </a:r>
            <a:r>
              <a:rPr lang="cs-CZ" sz="4000" dirty="0">
                <a:solidFill>
                  <a:srgbClr val="FF0000"/>
                </a:solidFill>
              </a:rPr>
              <a:t> – mýtus – pozor na pravidlo 16:6 (diskvalifikace)</a:t>
            </a:r>
          </a:p>
          <a:p>
            <a:r>
              <a:rPr lang="cs-CZ" sz="4000" dirty="0"/>
              <a:t>za nesportovní chování kteréhokoli funkcionáře družstva odpovídající pravidlu 8:7 poté, co již předtím obdrželi napomenutí i vyloučení na 2 minuty v souladu s pravidly 16:1b a 16:3e;  - </a:t>
            </a:r>
            <a:r>
              <a:rPr lang="cs-CZ" sz="4000" dirty="0">
                <a:solidFill>
                  <a:srgbClr val="FF0000"/>
                </a:solidFill>
              </a:rPr>
              <a:t>ne 7-m hod</a:t>
            </a:r>
            <a:endParaRPr lang="cs-CZ" sz="4000" dirty="0"/>
          </a:p>
          <a:p>
            <a:r>
              <a:rPr lang="cs-CZ" sz="4000" dirty="0"/>
              <a:t>jako následek třetího vyloučení stejného hráče </a:t>
            </a:r>
            <a:r>
              <a:rPr lang="cs-CZ" sz="4000" i="1" dirty="0"/>
              <a:t>(16:5)</a:t>
            </a:r>
            <a:r>
              <a:rPr lang="cs-CZ" sz="4000" dirty="0"/>
              <a:t>; </a:t>
            </a:r>
            <a:r>
              <a:rPr lang="cs-CZ" sz="4000" dirty="0">
                <a:solidFill>
                  <a:srgbClr val="FF0000"/>
                </a:solidFill>
              </a:rPr>
              <a:t>- ne 7-m hod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17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646779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Posledních 30 s – mýty a fakta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7100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000" b="1" dirty="0"/>
              <a:t>Špatné střídání bránícího družstva v posledních 30 s znamená diskvalifikaci + 7-m hod</a:t>
            </a:r>
            <a:r>
              <a:rPr lang="cs-CZ" sz="4000" b="1" dirty="0">
                <a:solidFill>
                  <a:srgbClr val="FF0000"/>
                </a:solidFill>
              </a:rPr>
              <a:t> </a:t>
            </a:r>
            <a:r>
              <a:rPr lang="cs-CZ" sz="4000" dirty="0">
                <a:solidFill>
                  <a:srgbClr val="FF0000"/>
                </a:solidFill>
              </a:rPr>
              <a:t>- mýtus</a:t>
            </a:r>
          </a:p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Míč ve hře – bránící družstvo špatně střídá:</a:t>
            </a:r>
          </a:p>
          <a:p>
            <a:pPr>
              <a:buFontTx/>
              <a:buChar char="-"/>
            </a:pPr>
            <a:r>
              <a:rPr lang="cs-CZ" sz="4000" dirty="0"/>
              <a:t>Je zmařena jasná branková příležitost = 7-m + 2´</a:t>
            </a:r>
          </a:p>
          <a:p>
            <a:pPr>
              <a:buFontTx/>
              <a:buChar char="-"/>
            </a:pPr>
            <a:r>
              <a:rPr lang="cs-CZ" sz="4000" dirty="0"/>
              <a:t>Není zmařena jasná branková příležitost = VH + 2´</a:t>
            </a:r>
          </a:p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Míč mimo hru – bránící družstvo špatně střídá </a:t>
            </a:r>
            <a:r>
              <a:rPr lang="cs-CZ" sz="4000" dirty="0"/>
              <a:t>= vždy 7-m + D</a:t>
            </a:r>
          </a:p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Pozor na situaci:</a:t>
            </a:r>
          </a:p>
          <a:p>
            <a:pPr marL="0" indent="0">
              <a:buNone/>
            </a:pPr>
            <a:r>
              <a:rPr lang="cs-CZ" sz="4000" dirty="0"/>
              <a:t>- Míč je ve hře, na hrací plochu vstupuje nadpočetný hráč (případně hráč v době svého vyloučení), je zmařena jasná branková příležitost = 7-m + D+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19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489"/>
            <a:ext cx="10693400" cy="7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CE06C1C-2336-42C2-BB92-76499E4A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646779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Posledních 30 s – mýty a fakta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A7CD-73EE-4DAC-BE92-10F1FA2C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7100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b="1" dirty="0"/>
              <a:t>Porušení pravidel v posledních 30 s musí být trestána přísněji, než ve zbytku hrací doby </a:t>
            </a:r>
            <a:r>
              <a:rPr lang="cs-CZ" sz="4000" dirty="0">
                <a:solidFill>
                  <a:srgbClr val="FF0000"/>
                </a:solidFill>
              </a:rPr>
              <a:t>– mýtus</a:t>
            </a:r>
          </a:p>
          <a:p>
            <a:pPr marL="0" indent="0">
              <a:buNone/>
            </a:pPr>
            <a:endParaRPr lang="cs-CZ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Kritéria pro posouzení zákroků dle pravidel 8:5 a 8:6 a hrubého nesportovního chování dle pravidla 8:9 jsou stejná od první do poslední minuty. 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/>
              <a:t>Některá porušení pravidel jsou v posledních 30 s trestána přísněji, pouze </a:t>
            </a:r>
            <a:r>
              <a:rPr lang="cs-CZ" sz="4000" dirty="0">
                <a:solidFill>
                  <a:srgbClr val="FF0000"/>
                </a:solidFill>
              </a:rPr>
              <a:t>pokud je míč mimo hru</a:t>
            </a:r>
            <a:r>
              <a:rPr lang="cs-CZ" sz="4000" dirty="0"/>
              <a:t>:</a:t>
            </a:r>
          </a:p>
          <a:p>
            <a:pPr>
              <a:buFontTx/>
              <a:buChar char="-"/>
            </a:pPr>
            <a:r>
              <a:rPr lang="cs-CZ" sz="4000" dirty="0"/>
              <a:t>Nedodržení vzdálenosti 59:30-60:00 8:10c =D (pouze v případě ovlivnění hodu, hráče…), ve zbytku hrací doby 8:7 = N</a:t>
            </a:r>
          </a:p>
          <a:p>
            <a:pPr>
              <a:buFontTx/>
              <a:buChar char="-"/>
            </a:pPr>
            <a:r>
              <a:rPr lang="cs-CZ" sz="4000" dirty="0"/>
              <a:t>Nesportovní chování v prostoru pro střídání 59:30-60:00 8:10c =D, ve zbytku hrací doby 8:7 = N</a:t>
            </a:r>
          </a:p>
          <a:p>
            <a:pPr>
              <a:buFontTx/>
              <a:buChar char="-"/>
            </a:pPr>
            <a:r>
              <a:rPr lang="cs-CZ" sz="4000" dirty="0"/>
              <a:t>Špatné střídání bránícího družstva 59:30-60:00 8:10c =D, ve zbytku hrací doby 16:3 = 2´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99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363" y="779866"/>
            <a:ext cx="8506675" cy="60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E6068B-2F31-4E04-B409-D7BD43A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1B0D3-4BA0-4D27-A413-75D70C4D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3816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Utkání Dukla-Lovosice. Čas 59:45. Hráč Dukly střílí, míč končí za brankou Lovosic. Dříve, než brankář Lovosic provede hod brankáře, dopustí se družstvo Dukly špatného střídání.</a:t>
            </a:r>
          </a:p>
          <a:p>
            <a:pPr marL="0" indent="0">
              <a:buNone/>
            </a:pPr>
            <a:r>
              <a:rPr lang="cs-CZ" dirty="0"/>
              <a:t>Jak bude hra pokračovat?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Diskvalifikace hráče Dukly + 7-m hod pro Lovosice.</a:t>
            </a:r>
          </a:p>
        </p:txBody>
      </p:sp>
    </p:spTree>
    <p:extLst>
      <p:ext uri="{BB962C8B-B14F-4D97-AF65-F5344CB8AC3E}">
        <p14:creationId xmlns:p14="http://schemas.microsoft.com/office/powerpoint/2010/main" val="23134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1765</Words>
  <Application>Microsoft Office PowerPoint</Application>
  <PresentationFormat>Vlastní</PresentationFormat>
  <Paragraphs>124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systému Office</vt:lpstr>
      <vt:lpstr>Petr Novák - 2019</vt:lpstr>
      <vt:lpstr>8:10 Diskvalifikace za mimořádné nesportovní chování (vyžaduje písemné hlášení) </vt:lpstr>
      <vt:lpstr>8:10 Diskvalifikace za mimořádné nesportovní chování (vyžaduje písemné hlášení) </vt:lpstr>
      <vt:lpstr>Nezapomeňte:</vt:lpstr>
      <vt:lpstr>Posledních 30 s – mýty a fakta</vt:lpstr>
      <vt:lpstr>Posledních 30 s – mýty a fakta</vt:lpstr>
      <vt:lpstr>Posledních 30 s – mýty a fakta</vt:lpstr>
      <vt:lpstr>Posledních 30 s – mýty a fakta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DOTAZY???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Malý nadpis</dc:title>
  <dc:creator>Tomas Zetek</dc:creator>
  <cp:lastModifiedBy>Petr</cp:lastModifiedBy>
  <cp:revision>13</cp:revision>
  <dcterms:created xsi:type="dcterms:W3CDTF">2016-10-26T15:23:48Z</dcterms:created>
  <dcterms:modified xsi:type="dcterms:W3CDTF">2020-01-28T08:59:58Z</dcterms:modified>
</cp:coreProperties>
</file>